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75"/>
  </p:notesMasterIdLst>
  <p:sldIdLst>
    <p:sldId id="650" r:id="rId2"/>
    <p:sldId id="682" r:id="rId3"/>
    <p:sldId id="658" r:id="rId4"/>
    <p:sldId id="684" r:id="rId5"/>
    <p:sldId id="683" r:id="rId6"/>
    <p:sldId id="685" r:id="rId7"/>
    <p:sldId id="686" r:id="rId8"/>
    <p:sldId id="651" r:id="rId9"/>
    <p:sldId id="712" r:id="rId10"/>
    <p:sldId id="725" r:id="rId11"/>
    <p:sldId id="734" r:id="rId12"/>
    <p:sldId id="736" r:id="rId13"/>
    <p:sldId id="727" r:id="rId14"/>
    <p:sldId id="735" r:id="rId15"/>
    <p:sldId id="737" r:id="rId16"/>
    <p:sldId id="728" r:id="rId17"/>
    <p:sldId id="738" r:id="rId18"/>
    <p:sldId id="729" r:id="rId19"/>
    <p:sldId id="713" r:id="rId20"/>
    <p:sldId id="714" r:id="rId21"/>
    <p:sldId id="715" r:id="rId22"/>
    <p:sldId id="655" r:id="rId23"/>
    <p:sldId id="717" r:id="rId24"/>
    <p:sldId id="718" r:id="rId25"/>
    <p:sldId id="659" r:id="rId26"/>
    <p:sldId id="719" r:id="rId27"/>
    <p:sldId id="661" r:id="rId28"/>
    <p:sldId id="690" r:id="rId29"/>
    <p:sldId id="720" r:id="rId30"/>
    <p:sldId id="721" r:id="rId31"/>
    <p:sldId id="722" r:id="rId32"/>
    <p:sldId id="724" r:id="rId33"/>
    <p:sldId id="723" r:id="rId34"/>
    <p:sldId id="689" r:id="rId35"/>
    <p:sldId id="691" r:id="rId36"/>
    <p:sldId id="742" r:id="rId37"/>
    <p:sldId id="663" r:id="rId38"/>
    <p:sldId id="670" r:id="rId39"/>
    <p:sldId id="668" r:id="rId40"/>
    <p:sldId id="697" r:id="rId41"/>
    <p:sldId id="703" r:id="rId42"/>
    <p:sldId id="704" r:id="rId43"/>
    <p:sldId id="705" r:id="rId44"/>
    <p:sldId id="706" r:id="rId45"/>
    <p:sldId id="707" r:id="rId46"/>
    <p:sldId id="708" r:id="rId47"/>
    <p:sldId id="739" r:id="rId48"/>
    <p:sldId id="740" r:id="rId49"/>
    <p:sldId id="744" r:id="rId50"/>
    <p:sldId id="709" r:id="rId51"/>
    <p:sldId id="743" r:id="rId52"/>
    <p:sldId id="741" r:id="rId53"/>
    <p:sldId id="688" r:id="rId54"/>
    <p:sldId id="692" r:id="rId55"/>
    <p:sldId id="677" r:id="rId56"/>
    <p:sldId id="711" r:id="rId57"/>
    <p:sldId id="672" r:id="rId58"/>
    <p:sldId id="673" r:id="rId59"/>
    <p:sldId id="698" r:id="rId60"/>
    <p:sldId id="675" r:id="rId61"/>
    <p:sldId id="699" r:id="rId62"/>
    <p:sldId id="676" r:id="rId63"/>
    <p:sldId id="700" r:id="rId64"/>
    <p:sldId id="693" r:id="rId65"/>
    <p:sldId id="665" r:id="rId66"/>
    <p:sldId id="666" r:id="rId67"/>
    <p:sldId id="745" r:id="rId68"/>
    <p:sldId id="667" r:id="rId69"/>
    <p:sldId id="664" r:id="rId70"/>
    <p:sldId id="695" r:id="rId71"/>
    <p:sldId id="731" r:id="rId72"/>
    <p:sldId id="732" r:id="rId73"/>
    <p:sldId id="696" r:id="rId74"/>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p:scale>
          <a:sx n="90" d="100"/>
          <a:sy n="90" d="100"/>
        </p:scale>
        <p:origin x="-1152" y="-96"/>
      </p:cViewPr>
      <p:guideLst>
        <p:guide orient="horz" pos="1649"/>
        <p:guide orient="horz" pos="4355"/>
        <p:guide orient="horz" pos="1473"/>
        <p:guide orient="horz" pos="329"/>
        <p:guide orient="horz" pos="2238"/>
        <p:guide orient="horz" pos="4302"/>
        <p:guide pos="3345"/>
        <p:guide pos="6486"/>
        <p:guide pos="254"/>
        <p:guide pos="4956"/>
        <p:guide pos="1651"/>
        <p:guide pos="4210"/>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81"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1.wdp"/><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a:t>
            </a:r>
            <a:r>
              <a:rPr lang="en-US" sz="1400" dirty="0" smtClean="0">
                <a:latin typeface="Gill Sans"/>
                <a:cs typeface="Gill Sans"/>
              </a:rPr>
              <a:t>Gil</a:t>
            </a:r>
          </a:p>
          <a:p>
            <a:pPr algn="ctr" eaLnBrk="1" hangingPunct="1">
              <a:spcBef>
                <a:spcPct val="20000"/>
              </a:spcBef>
            </a:pPr>
            <a:r>
              <a:rPr lang="en-US" sz="1400" dirty="0">
                <a:latin typeface="Gill Sans"/>
                <a:cs typeface="Gill Sans"/>
              </a:rPr>
              <a:t>Stephen </a:t>
            </a:r>
            <a:r>
              <a:rPr lang="en-US" sz="1400" dirty="0" smtClean="0">
                <a:latin typeface="Gill Sans"/>
                <a:cs typeface="Gill Sans"/>
              </a:rPr>
              <a:t>Law</a:t>
            </a:r>
            <a:endParaRPr lang="en-US" sz="1400" dirty="0">
              <a:latin typeface="Gill Sans"/>
              <a:cs typeface="Gill Sans"/>
            </a:endParaRP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buFont typeface="Arial" charset="0"/>
              <a:buNone/>
            </a:pPr>
            <a:endParaRPr lang="en-US" sz="1400" b="1" dirty="0" smtClean="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smtClean="0">
                <a:latin typeface="Gill Sans"/>
                <a:cs typeface="Gill Sans"/>
              </a:rPr>
              <a:t>Relevant space syntax concepts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Representing space: axial maps and unlinks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Topology of space: graphs and centrality analysis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Segment maps and angular centrality analysis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Radius and distances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2461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798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9" name="TextBox 8"/>
          <p:cNvSpPr txBox="1"/>
          <p:nvPr/>
        </p:nvSpPr>
        <p:spPr>
          <a:xfrm>
            <a:off x="5345114" y="5146456"/>
            <a:ext cx="5280904" cy="720710"/>
          </a:xfrm>
          <a:prstGeom prst="rect">
            <a:avLst/>
          </a:prstGeom>
          <a:noFill/>
        </p:spPr>
        <p:txBody>
          <a:bodyPr wrap="square" rtlCol="0">
            <a:spAutoFit/>
          </a:bodyPr>
          <a:lstStyle/>
          <a:p>
            <a:pPr>
              <a:lnSpc>
                <a:spcPct val="150000"/>
              </a:lnSpc>
            </a:pPr>
            <a:r>
              <a:rPr lang="en-GB" sz="1400" dirty="0" smtClean="0">
                <a:latin typeface="Gill Sans"/>
                <a:cs typeface="Gill Sans"/>
              </a:rPr>
              <a:t>Unlinks are features that mark a location where the intersection between two axial lines does not allow a change of direction.</a:t>
            </a:r>
            <a:endParaRPr lang="en-GB" sz="1400" dirty="0" smtClean="0">
              <a:latin typeface="Gill Sans"/>
              <a:cs typeface="Gill Sans"/>
            </a:endParaRPr>
          </a:p>
        </p:txBody>
      </p:sp>
      <p:sp>
        <p:nvSpPr>
          <p:cNvPr id="10" name="Oval 9"/>
          <p:cNvSpPr/>
          <p:nvPr/>
        </p:nvSpPr>
        <p:spPr bwMode="auto">
          <a:xfrm>
            <a:off x="6965950" y="3865248"/>
            <a:ext cx="101607" cy="101607"/>
          </a:xfrm>
          <a:prstGeom prst="ellipse">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421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Axial maps are translated into mathematical graphs where every line represents a node, and every intersection between lines represents an edge, or link.</a:t>
            </a:r>
          </a:p>
          <a:p>
            <a:pPr>
              <a:lnSpc>
                <a:spcPct val="150000"/>
              </a:lnSpc>
            </a:pPr>
            <a:r>
              <a:rPr lang="en-GB" sz="1400" dirty="0" smtClean="0">
                <a:latin typeface="Gill Sans"/>
                <a:cs typeface="Gill Sans"/>
              </a:rPr>
              <a:t>Where there is an unlink, no edge is created, because there is no intersection.</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rotWithShape="1">
          <a:blip r:embed="rId2"/>
          <a:srcRect l="7371" t="4495" r="10309"/>
          <a:stretch/>
        </p:blipFill>
        <p:spPr>
          <a:xfrm>
            <a:off x="776752" y="3048213"/>
            <a:ext cx="9851517" cy="352238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1079498" y="1456365"/>
            <a:ext cx="8557171" cy="2637202"/>
          </a:xfrm>
          <a:prstGeom prst="rect">
            <a:avLst/>
          </a:prstGeom>
        </p:spPr>
      </p:pic>
      <p:pic>
        <p:nvPicPr>
          <p:cNvPr id="7" name="Picture 6"/>
          <p:cNvPicPr>
            <a:picLocks noChangeAspect="1"/>
          </p:cNvPicPr>
          <p:nvPr/>
        </p:nvPicPr>
        <p:blipFill>
          <a:blip r:embed="rId3"/>
          <a:stretch>
            <a:fillRect/>
          </a:stretch>
        </p:blipFill>
        <p:spPr>
          <a:xfrm>
            <a:off x="1240367" y="5490798"/>
            <a:ext cx="8178800" cy="876300"/>
          </a:xfrm>
          <a:prstGeom prst="rect">
            <a:avLst/>
          </a:prstGeom>
        </p:spPr>
      </p:pic>
      <p:sp>
        <p:nvSpPr>
          <p:cNvPr id="8" name="TextBox 7"/>
          <p:cNvSpPr txBox="1"/>
          <p:nvPr/>
        </p:nvSpPr>
        <p:spPr>
          <a:xfrm>
            <a:off x="1083754" y="4352143"/>
            <a:ext cx="2440267" cy="954107"/>
          </a:xfrm>
          <a:prstGeom prst="rect">
            <a:avLst/>
          </a:prstGeom>
          <a:noFill/>
        </p:spPr>
        <p:txBody>
          <a:bodyPr wrap="none" rtlCol="0">
            <a:spAutoFit/>
          </a:bodyPr>
          <a:lstStyle/>
          <a:p>
            <a:pPr algn="ctr"/>
            <a:r>
              <a:rPr lang="en-US" sz="1400" dirty="0" smtClean="0"/>
              <a:t>Connectivity</a:t>
            </a:r>
          </a:p>
          <a:p>
            <a:pPr algn="ctr"/>
            <a:r>
              <a:rPr lang="en-US" sz="1400" dirty="0" smtClean="0"/>
              <a:t>(Degree centrality)</a:t>
            </a:r>
          </a:p>
          <a:p>
            <a:pPr algn="ctr"/>
            <a:endParaRPr lang="en-US" sz="1400" dirty="0" smtClean="0"/>
          </a:p>
          <a:p>
            <a:pPr algn="ctr"/>
            <a:r>
              <a:rPr lang="en-US" sz="1400" dirty="0" smtClean="0"/>
              <a:t>Number of connected nodes</a:t>
            </a:r>
            <a:endParaRPr lang="en-US" sz="1400" dirty="0"/>
          </a:p>
        </p:txBody>
      </p:sp>
      <p:sp>
        <p:nvSpPr>
          <p:cNvPr id="9" name="TextBox 8"/>
          <p:cNvSpPr txBox="1"/>
          <p:nvPr/>
        </p:nvSpPr>
        <p:spPr>
          <a:xfrm>
            <a:off x="3723124" y="4352143"/>
            <a:ext cx="2995970" cy="954107"/>
          </a:xfrm>
          <a:prstGeom prst="rect">
            <a:avLst/>
          </a:prstGeom>
          <a:noFill/>
        </p:spPr>
        <p:txBody>
          <a:bodyPr wrap="none" rtlCol="0">
            <a:spAutoFit/>
          </a:bodyPr>
          <a:lstStyle/>
          <a:p>
            <a:pPr algn="ctr"/>
            <a:r>
              <a:rPr lang="en-US" sz="1400" dirty="0" smtClean="0"/>
              <a:t>Mean Depth </a:t>
            </a:r>
            <a:r>
              <a:rPr lang="en-US" sz="1400" dirty="0" smtClean="0">
                <a:sym typeface="Wingdings"/>
              </a:rPr>
              <a:t> </a:t>
            </a:r>
            <a:r>
              <a:rPr lang="en-US" sz="1400" dirty="0" smtClean="0"/>
              <a:t>Integration</a:t>
            </a:r>
          </a:p>
          <a:p>
            <a:pPr algn="ctr"/>
            <a:r>
              <a:rPr lang="en-US" sz="1400" dirty="0" smtClean="0"/>
              <a:t>(Closeness centrality)</a:t>
            </a:r>
          </a:p>
          <a:p>
            <a:pPr algn="ctr"/>
            <a:endParaRPr lang="en-US" sz="1400" dirty="0"/>
          </a:p>
          <a:p>
            <a:pPr algn="ctr"/>
            <a:r>
              <a:rPr lang="en-US" sz="1400" dirty="0" smtClean="0"/>
              <a:t>Average distance to all other nodes</a:t>
            </a:r>
            <a:endParaRPr lang="en-US" sz="1400" dirty="0"/>
          </a:p>
        </p:txBody>
      </p:sp>
      <p:sp>
        <p:nvSpPr>
          <p:cNvPr id="10" name="TextBox 9"/>
          <p:cNvSpPr txBox="1"/>
          <p:nvPr/>
        </p:nvSpPr>
        <p:spPr>
          <a:xfrm>
            <a:off x="6828913" y="4352143"/>
            <a:ext cx="3138512" cy="1169551"/>
          </a:xfrm>
          <a:prstGeom prst="rect">
            <a:avLst/>
          </a:prstGeom>
          <a:noFill/>
        </p:spPr>
        <p:txBody>
          <a:bodyPr wrap="none" rtlCol="0">
            <a:spAutoFit/>
          </a:bodyPr>
          <a:lstStyle/>
          <a:p>
            <a:pPr algn="ctr"/>
            <a:r>
              <a:rPr lang="en-US" sz="1400" dirty="0" smtClean="0"/>
              <a:t>Choice</a:t>
            </a:r>
          </a:p>
          <a:p>
            <a:pPr algn="ctr"/>
            <a:r>
              <a:rPr lang="en-US" sz="1400" dirty="0" smtClean="0"/>
              <a:t>(Betweenness centrality)</a:t>
            </a:r>
          </a:p>
          <a:p>
            <a:pPr algn="ctr"/>
            <a:endParaRPr lang="en-US" sz="1400" dirty="0"/>
          </a:p>
          <a:p>
            <a:pPr algn="ctr"/>
            <a:r>
              <a:rPr lang="en-US" sz="1400" dirty="0" smtClean="0"/>
              <a:t>Number of times on the shortest path</a:t>
            </a:r>
          </a:p>
          <a:p>
            <a:pPr algn="ctr"/>
            <a:r>
              <a:rPr lang="en-US" sz="1400" dirty="0" smtClean="0"/>
              <a:t>Between pairs of nodes</a:t>
            </a:r>
            <a:endParaRPr lang="en-US" sz="1400" dirty="0"/>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7224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787037" y="1511210"/>
            <a:ext cx="9400363" cy="3789294"/>
          </a:xfrm>
          <a:prstGeom prst="rect">
            <a:avLst/>
          </a:prstGeom>
        </p:spPr>
      </p:pic>
      <p:sp>
        <p:nvSpPr>
          <p:cNvPr id="11" name="TextBox 10"/>
          <p:cNvSpPr txBox="1"/>
          <p:nvPr/>
        </p:nvSpPr>
        <p:spPr>
          <a:xfrm>
            <a:off x="897468" y="6265772"/>
            <a:ext cx="8940800" cy="523220"/>
          </a:xfrm>
          <a:prstGeom prst="rect">
            <a:avLst/>
          </a:prstGeom>
          <a:noFill/>
        </p:spPr>
        <p:txBody>
          <a:bodyPr wrap="square" rtlCol="0">
            <a:spAutoFit/>
          </a:bodyPr>
          <a:lstStyle/>
          <a:p>
            <a:r>
              <a:rPr lang="en-US" sz="1400" dirty="0" smtClean="0"/>
              <a:t>Source: Al</a:t>
            </a:r>
            <a:r>
              <a:rPr lang="en-US" sz="1400" dirty="0"/>
              <a:t>-</a:t>
            </a:r>
            <a:r>
              <a:rPr lang="en-US" sz="1400" dirty="0" err="1"/>
              <a:t>Sayed</a:t>
            </a:r>
            <a:r>
              <a:rPr lang="en-US" sz="1400" dirty="0"/>
              <a:t>, K., Turner, A., Hillier, B., Iida, S., Penn, A., 2015. Space Syntax methodology. Bartlett School of Architecture, UCL, London</a:t>
            </a:r>
            <a:r>
              <a:rPr lang="en-US" sz="1400" dirty="0" smtClean="0"/>
              <a:t>.</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82961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r>
              <a:rPr lang="en-GB" sz="1400" dirty="0" smtClean="0">
                <a:latin typeface="Gill Sans"/>
                <a:cs typeface="Gill Sans"/>
              </a:rPr>
              <a: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711202" y="3116349"/>
            <a:ext cx="4968490" cy="3547383"/>
          </a:xfrm>
          <a:prstGeom prst="rect">
            <a:avLst/>
          </a:prstGeom>
        </p:spPr>
      </p:pic>
      <p:pic>
        <p:nvPicPr>
          <p:cNvPr id="7" name="Picture 6"/>
          <p:cNvPicPr>
            <a:picLocks noChangeAspect="1"/>
          </p:cNvPicPr>
          <p:nvPr/>
        </p:nvPicPr>
        <p:blipFill>
          <a:blip r:embed="rId3"/>
          <a:stretch>
            <a:fillRect/>
          </a:stretch>
        </p:blipFill>
        <p:spPr>
          <a:xfrm>
            <a:off x="5757333" y="3122564"/>
            <a:ext cx="4936067" cy="3524234"/>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to allow the measurement of the different angles of intersection along a route.</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rotWithShape="1">
          <a:blip r:embed="rId2"/>
          <a:srcRect b="13440"/>
          <a:stretch/>
        </p:blipFill>
        <p:spPr>
          <a:xfrm>
            <a:off x="1017539" y="1490237"/>
            <a:ext cx="6209912" cy="4995684"/>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8971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568189"/>
          </a:xfrm>
          <a:prstGeom prst="rect">
            <a:avLst/>
          </a:prstGeom>
          <a:noFill/>
        </p:spPr>
        <p:txBody>
          <a:bodyPr wrap="square" rtlCol="0">
            <a:spAutoFit/>
          </a:bodyPr>
          <a:lstStyle/>
          <a:p>
            <a:pPr>
              <a:lnSpc>
                <a:spcPct val="150000"/>
              </a:lnSpc>
            </a:pPr>
            <a:r>
              <a:rPr lang="en-GB" sz="1400" b="1" dirty="0">
                <a:latin typeface="Gill Sans"/>
                <a:cs typeface="Gill Sans"/>
              </a:rPr>
              <a:t>Radius and </a:t>
            </a:r>
            <a:r>
              <a:rPr lang="en-GB" sz="1400" b="1" dirty="0" smtClean="0">
                <a:latin typeface="Gill Sans"/>
                <a:cs typeface="Gill Sans"/>
              </a:rPr>
              <a:t>distances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graph analysis can be carried out for distances to all nodes in the graph, or just to nodes within a certain distance. This cut-off point is called the RADIUS of analysis.</a:t>
            </a:r>
          </a:p>
          <a:p>
            <a:pPr>
              <a:lnSpc>
                <a:spcPct val="150000"/>
              </a:lnSpc>
            </a:pPr>
            <a:r>
              <a:rPr lang="en-GB" sz="1400" dirty="0" smtClean="0">
                <a:latin typeface="Gill Sans"/>
                <a:cs typeface="Gill Sans"/>
              </a:rPr>
              <a:t> To all nodes the radius is called ‘Radius N’</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distance used to calculate the shortest paths or determine the radius can vary, depending on the model being analysed:</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Axial analysis</a:t>
            </a:r>
            <a:r>
              <a:rPr lang="en-GB" sz="1400" dirty="0" smtClean="0">
                <a:latin typeface="Gill Sans"/>
                <a:cs typeface="Gill Sans"/>
              </a:rPr>
              <a:t>: distance is always </a:t>
            </a:r>
            <a:r>
              <a:rPr lang="en-GB" sz="1400" i="1" dirty="0" smtClean="0">
                <a:latin typeface="Gill Sans"/>
                <a:cs typeface="Gill Sans"/>
              </a:rPr>
              <a:t>Topological</a:t>
            </a:r>
            <a:r>
              <a:rPr lang="en-GB" sz="1400" dirty="0" smtClean="0">
                <a:latin typeface="Gill Sans"/>
                <a:cs typeface="Gill Sans"/>
              </a:rPr>
              <a:t>, for paths and radius.</a:t>
            </a:r>
          </a:p>
          <a:p>
            <a:pPr>
              <a:lnSpc>
                <a:spcPct val="150000"/>
              </a:lnSpc>
            </a:pPr>
            <a:r>
              <a:rPr lang="en-GB" sz="1400" dirty="0" smtClean="0">
                <a:latin typeface="Gill Sans"/>
                <a:cs typeface="Gill Sans"/>
              </a:rPr>
              <a:t>e.g. Axial Integration R3, or Axial Choice RN</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Segment analysis</a:t>
            </a:r>
            <a:r>
              <a:rPr lang="en-GB" sz="1400" dirty="0" smtClean="0">
                <a:latin typeface="Gill Sans"/>
                <a:cs typeface="Gill Sans"/>
              </a:rPr>
              <a:t>: distance can be topological, metric or angular. BUT the standard in space syntax research is, </a:t>
            </a:r>
            <a:r>
              <a:rPr lang="en-GB" sz="1400" i="1" dirty="0" smtClean="0">
                <a:latin typeface="Gill Sans"/>
                <a:cs typeface="Gill Sans"/>
              </a:rPr>
              <a:t>Angular</a:t>
            </a:r>
            <a:r>
              <a:rPr lang="en-GB" sz="1400" dirty="0" smtClean="0">
                <a:latin typeface="Gill Sans"/>
                <a:cs typeface="Gill Sans"/>
              </a:rPr>
              <a:t> path distance, with </a:t>
            </a:r>
            <a:r>
              <a:rPr lang="en-GB" sz="1400" i="1" dirty="0" smtClean="0">
                <a:latin typeface="Gill Sans"/>
                <a:cs typeface="Gill Sans"/>
              </a:rPr>
              <a:t>Metric</a:t>
            </a:r>
            <a:r>
              <a:rPr lang="en-GB" sz="1400" dirty="0" smtClean="0">
                <a:latin typeface="Gill Sans"/>
                <a:cs typeface="Gill Sans"/>
              </a:rPr>
              <a:t> radius distance.</a:t>
            </a:r>
          </a:p>
          <a:p>
            <a:pPr>
              <a:lnSpc>
                <a:spcPct val="150000"/>
              </a:lnSpc>
            </a:pPr>
            <a:r>
              <a:rPr lang="en-GB" sz="1400" dirty="0" smtClean="0">
                <a:latin typeface="Gill Sans"/>
                <a:cs typeface="Gill Sans"/>
              </a:rPr>
              <a:t>e.g. Segment Angular Choice R800m</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Overview of the </a:t>
            </a:r>
            <a:r>
              <a:rPr lang="en-GB" sz="1400" b="1" dirty="0" smtClean="0">
                <a:latin typeface="Gill Sans"/>
                <a:cs typeface="Gill Sans"/>
              </a:rPr>
              <a:t>project</a:t>
            </a:r>
          </a:p>
          <a:p>
            <a:pPr marL="285750" indent="-285750">
              <a:lnSpc>
                <a:spcPct val="150000"/>
              </a:lnSpc>
              <a:buFont typeface="Arial"/>
              <a:buChar char="•"/>
            </a:pPr>
            <a:r>
              <a:rPr lang="en-GB" sz="1400" dirty="0" smtClean="0">
                <a:latin typeface="Gill Sans"/>
                <a:cs typeface="Gill Sans"/>
              </a:rPr>
              <a:t>An </a:t>
            </a:r>
            <a:r>
              <a:rPr lang="en-GB" sz="1400" dirty="0">
                <a:latin typeface="Gill Sans"/>
                <a:cs typeface="Gill Sans"/>
              </a:rPr>
              <a:t>open source project for space syntax education, research and </a:t>
            </a:r>
            <a:r>
              <a:rPr lang="en-GB" sz="1400" dirty="0" smtClean="0">
                <a:latin typeface="Gill Sans"/>
                <a:cs typeface="Gill Sans"/>
              </a:rPr>
              <a:t>practice</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Initiated by </a:t>
            </a:r>
            <a:r>
              <a:rPr lang="en-GB" sz="1400" dirty="0">
                <a:latin typeface="Gill Sans"/>
                <a:cs typeface="Gill Sans"/>
              </a:rPr>
              <a:t>the Space Syntax Laboratory, </a:t>
            </a:r>
            <a:r>
              <a:rPr lang="en-GB" sz="1400" dirty="0" smtClean="0">
                <a:latin typeface="Gill Sans"/>
                <a:cs typeface="Gill Sans"/>
              </a:rPr>
              <a:t>UCL</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For the space syntax </a:t>
            </a:r>
            <a:r>
              <a:rPr lang="en-GB" sz="1400" dirty="0" smtClean="0">
                <a:latin typeface="Gill Sans"/>
                <a:cs typeface="Gill Sans"/>
              </a:rPr>
              <a:t>community</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smtClean="0">
                <a:latin typeface="Gill Sans"/>
                <a:cs typeface="Gill Sans"/>
              </a:rPr>
              <a:t>WITH</a:t>
            </a:r>
            <a:r>
              <a:rPr lang="en-GB" sz="1400" dirty="0" smtClean="0">
                <a:latin typeface="Gill Sans"/>
                <a:cs typeface="Gill Sans"/>
              </a:rPr>
              <a:t> contributions from the space syntax community</a:t>
            </a:r>
          </a:p>
          <a:p>
            <a:pPr marL="285750" indent="-285750">
              <a:lnSpc>
                <a:spcPct val="150000"/>
              </a:lnSpc>
              <a:buFont typeface="Arial"/>
              <a:buChar char="•"/>
            </a:pPr>
            <a:endParaRPr lang="en-GB" sz="1400" dirty="0">
              <a:latin typeface="Gill Sans"/>
              <a:cs typeface="Gill Sans"/>
            </a:endParaRPr>
          </a:p>
          <a:p>
            <a:pPr>
              <a:lnSpc>
                <a:spcPct val="150000"/>
              </a:lnSpc>
            </a:pPr>
            <a:r>
              <a:rPr lang="en-GB" sz="1400" b="1" dirty="0" smtClean="0">
                <a:latin typeface="Gill Sans"/>
                <a:cs typeface="Gill Sans"/>
              </a:rPr>
              <a:t>Aims of the project</a:t>
            </a:r>
          </a:p>
          <a:p>
            <a:pPr marL="285750" indent="-285750">
              <a:lnSpc>
                <a:spcPct val="150000"/>
              </a:lnSpc>
              <a:buFont typeface="Arial"/>
              <a:buChar char="•"/>
            </a:pPr>
            <a:r>
              <a:rPr lang="en-GB" sz="1400" i="1" dirty="0">
                <a:latin typeface="Gill Sans"/>
                <a:cs typeface="Gill Sans"/>
              </a:rPr>
              <a:t>Integrate</a:t>
            </a:r>
            <a:r>
              <a:rPr lang="en-GB" sz="1400" dirty="0">
                <a:latin typeface="Gill Sans"/>
                <a:cs typeface="Gill Sans"/>
              </a:rPr>
              <a:t> space syntax spatial analysis (</a:t>
            </a:r>
            <a:r>
              <a:rPr lang="en-GB" sz="1400" dirty="0" err="1">
                <a:latin typeface="Gill Sans"/>
                <a:cs typeface="Gill Sans"/>
              </a:rPr>
              <a:t>depthmapX</a:t>
            </a:r>
            <a:r>
              <a:rPr lang="en-GB" sz="1400" dirty="0">
                <a:latin typeface="Gill Sans"/>
                <a:cs typeface="Gill Sans"/>
              </a:rPr>
              <a:t>) with </a:t>
            </a:r>
            <a:r>
              <a:rPr lang="en-GB" sz="1400" dirty="0" smtClean="0">
                <a:latin typeface="Gill Sans"/>
                <a:cs typeface="Gill Sans"/>
              </a:rPr>
              <a:t>QGIS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i="1" dirty="0" smtClean="0">
                <a:latin typeface="Gill Sans"/>
                <a:cs typeface="Gill Sans"/>
              </a:rPr>
              <a:t>User </a:t>
            </a:r>
            <a:r>
              <a:rPr lang="en-GB" sz="1400" i="1" dirty="0">
                <a:latin typeface="Gill Sans"/>
                <a:cs typeface="Gill Sans"/>
              </a:rPr>
              <a:t>friendly </a:t>
            </a:r>
            <a:r>
              <a:rPr lang="en-GB" sz="1400" dirty="0" smtClean="0">
                <a:latin typeface="Gill Sans"/>
                <a:cs typeface="Gill Sans"/>
              </a:rPr>
              <a:t>for </a:t>
            </a:r>
            <a:r>
              <a:rPr lang="en-GB" sz="1400" dirty="0">
                <a:latin typeface="Gill Sans"/>
                <a:cs typeface="Gill Sans"/>
              </a:rPr>
              <a:t>students: clear and linear </a:t>
            </a:r>
            <a:r>
              <a:rPr lang="en-GB" sz="1400" dirty="0" smtClean="0">
                <a:latin typeface="Gill Sans"/>
                <a:cs typeface="Gill Sans"/>
              </a:rPr>
              <a:t>workflows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Flexible</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researchers: analytic options and exploratory </a:t>
            </a:r>
            <a:r>
              <a:rPr lang="en-GB" sz="1400" dirty="0" smtClean="0">
                <a:latin typeface="Gill Sans"/>
                <a:cs typeface="Gill Sans"/>
              </a:rPr>
              <a:t>depth</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Operational</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practice: robust, fast and optimised </a:t>
            </a:r>
            <a:r>
              <a:rPr lang="en-GB" sz="1400" dirty="0" smtClean="0">
                <a:latin typeface="Gill Sans"/>
                <a:cs typeface="Gill Sans"/>
              </a:rPr>
              <a:t>workflows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083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Limited</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Ioanna</a:t>
            </a:r>
            <a:r>
              <a:rPr lang="en-GB" sz="1400" b="1" dirty="0">
                <a:latin typeface="Gill Sans"/>
                <a:cs typeface="Gill Sans"/>
              </a:rPr>
              <a:t> </a:t>
            </a:r>
            <a:r>
              <a:rPr lang="en-GB" sz="1400" b="1" dirty="0" err="1">
                <a:latin typeface="Gill Sans"/>
                <a:cs typeface="Gill Sans"/>
              </a:rPr>
              <a:t>Kolovou</a:t>
            </a:r>
            <a:r>
              <a:rPr lang="en-GB" sz="1400" b="1" dirty="0">
                <a:latin typeface="Gill Sans"/>
                <a:cs typeface="Gill Sans"/>
              </a:rPr>
              <a:t>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Limited</a:t>
            </a:r>
          </a:p>
          <a:p>
            <a:pPr>
              <a:lnSpc>
                <a:spcPct val="150000"/>
              </a:lnSpc>
            </a:pPr>
            <a:endParaRPr lang="en-GB" sz="1400" b="1" dirty="0" smtClean="0">
              <a:latin typeface="Gill Sans"/>
              <a:cs typeface="Gill Sans"/>
            </a:endParaRPr>
          </a:p>
          <a:p>
            <a:pPr>
              <a:lnSpc>
                <a:spcPct val="150000"/>
              </a:lnSpc>
            </a:pPr>
            <a:r>
              <a:rPr lang="en-GB" sz="1400" b="1" dirty="0" err="1" smtClean="0">
                <a:latin typeface="Gill Sans"/>
                <a:cs typeface="Gill Sans"/>
              </a:rPr>
              <a:t>Abhimanyu</a:t>
            </a:r>
            <a:r>
              <a:rPr lang="en-GB" sz="1400" b="1" dirty="0" smtClean="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smtClean="0">
                <a:latin typeface="Gill Sans"/>
                <a:cs typeface="Gill Sans"/>
              </a:rPr>
              <a:t>MSc</a:t>
            </a:r>
            <a:endParaRPr lang="en-GB" sz="1400" dirty="0">
              <a:latin typeface="Gill Sans"/>
              <a:cs typeface="Gill Sans"/>
            </a:endParaRPr>
          </a:p>
          <a:p>
            <a:pPr>
              <a:lnSpc>
                <a:spcPct val="150000"/>
              </a:lnSpc>
            </a:pPr>
            <a:r>
              <a:rPr lang="en-GB" sz="1400" dirty="0">
                <a:latin typeface="Gill Sans"/>
                <a:cs typeface="Gill Sans"/>
              </a:rPr>
              <a:t>Associate, Space Syntax </a:t>
            </a:r>
            <a:r>
              <a:rPr lang="en-GB" sz="1400" dirty="0" smtClean="0">
                <a:latin typeface="Gill Sans"/>
                <a:cs typeface="Gill Sans"/>
              </a:rPr>
              <a:t>Limited</a:t>
            </a:r>
            <a:endParaRPr lang="en-GB" sz="1400" dirty="0">
              <a:latin typeface="Gill Sans"/>
              <a:cs typeface="Gill Sans"/>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5" name="Picture 4" descr="figure_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2959" y="1296962"/>
            <a:ext cx="8107483" cy="4967338"/>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61674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6" name="Picture 5" descr="figure_01.png"/>
          <p:cNvPicPr>
            <a:picLocks noChangeAspect="1"/>
          </p:cNvPicPr>
          <p:nvPr/>
        </p:nvPicPr>
        <p:blipFill rotWithShape="1">
          <a:blip r:embed="rId2" cstate="screen">
            <a:extLst>
              <a:ext uri="{28A0092B-C50C-407E-A947-70E740481C1C}">
                <a14:useLocalDpi xmlns:a14="http://schemas.microsoft.com/office/drawing/2010/main"/>
              </a:ext>
            </a:extLst>
          </a:blip>
          <a:srcRect b="-145"/>
          <a:stretch/>
        </p:blipFill>
        <p:spPr>
          <a:xfrm>
            <a:off x="1292959" y="1277261"/>
            <a:ext cx="8107483" cy="500674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8121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5" name="Picture 4" descr="2017-07-02 10.2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434" y="1362942"/>
            <a:ext cx="7761013" cy="4737901"/>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08872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7" name="Picture 6" descr="Screen Shot 2017-07-02 at 10.5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 y="702733"/>
            <a:ext cx="9541933" cy="5963708"/>
          </a:xfrm>
          <a:prstGeom prst="rect">
            <a:avLst/>
          </a:prstGeom>
        </p:spPr>
      </p:pic>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6282267" y="2167618"/>
            <a:ext cx="1727200" cy="1710387"/>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06268" y="999138"/>
            <a:ext cx="1473199" cy="287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8625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sample data</a:t>
            </a:r>
            <a:endParaRPr lang="en-US" dirty="0">
              <a:solidFill>
                <a:srgbClr val="FF6600"/>
              </a:solidFill>
              <a:latin typeface="Gill Sans"/>
              <a:cs typeface="Gill Sans"/>
            </a:endParaRPr>
          </a:p>
        </p:txBody>
      </p:sp>
      <p:pic>
        <p:nvPicPr>
          <p:cNvPr id="2" name="Picture 1" descr="2017-07-02 11.0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1001287"/>
            <a:ext cx="8449733" cy="5827050"/>
          </a:xfrm>
          <a:prstGeom prst="rect">
            <a:avLst/>
          </a:prstGeom>
        </p:spPr>
      </p:pic>
      <p:sp>
        <p:nvSpPr>
          <p:cNvPr id="3" name="Rectangle 2"/>
          <p:cNvSpPr/>
          <p:nvPr/>
        </p:nvSpPr>
        <p:spPr>
          <a:xfrm>
            <a:off x="1166283" y="548572"/>
            <a:ext cx="8570384" cy="415498"/>
          </a:xfrm>
          <a:prstGeom prst="rect">
            <a:avLst/>
          </a:prstGeom>
        </p:spPr>
        <p:txBody>
          <a:bodyPr wrap="square">
            <a:spAutoFit/>
          </a:bodyPr>
          <a:lstStyle/>
          <a:p>
            <a:r>
              <a:rPr lang="en-US" dirty="0"/>
              <a:t>https://</a:t>
            </a:r>
            <a:r>
              <a:rPr lang="en-US" dirty="0" err="1"/>
              <a:t>github.com</a:t>
            </a:r>
            <a:r>
              <a:rPr lang="en-US" dirty="0"/>
              <a:t>/</a:t>
            </a:r>
            <a:r>
              <a:rPr lang="en-US" dirty="0" err="1"/>
              <a:t>SpaceGroupUCL</a:t>
            </a:r>
            <a:r>
              <a:rPr lang="en-US" dirty="0"/>
              <a:t>/</a:t>
            </a:r>
            <a:r>
              <a:rPr lang="en-US" dirty="0" err="1"/>
              <a:t>qgisSpaceSyntaxToolkit</a:t>
            </a:r>
            <a:r>
              <a:rPr lang="en-US" dirty="0"/>
              <a:t>/releases</a:t>
            </a:r>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2999844" y="6441594"/>
            <a:ext cx="6059489" cy="416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Original tools: SST version 0.1.x</a:t>
            </a:r>
            <a:endParaRPr lang="en-US" dirty="0">
              <a:solidFill>
                <a:srgbClr val="FF6600"/>
              </a:solidFill>
              <a:latin typeface="Gill Sans"/>
              <a:cs typeface="Gill Sans"/>
            </a:endParaRPr>
          </a:p>
        </p:txBody>
      </p:sp>
      <p:pic>
        <p:nvPicPr>
          <p:cNvPr id="12" name="Picture 11" descr="sst_explorer_pan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5168" y="915280"/>
            <a:ext cx="3489099" cy="5400000"/>
          </a:xfrm>
          <a:prstGeom prst="rect">
            <a:avLst/>
          </a:prstGeom>
        </p:spPr>
      </p:pic>
      <p:pic>
        <p:nvPicPr>
          <p:cNvPr id="13" name="Picture 12" descr="figure 4_sst_graph_analysi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667" y="915280"/>
            <a:ext cx="3489100" cy="5400000"/>
          </a:xfrm>
          <a:prstGeom prst="rect">
            <a:avLst/>
          </a:prstGeom>
        </p:spPr>
      </p:pic>
      <p:sp>
        <p:nvSpPr>
          <p:cNvPr id="15" name="Rectangle 14"/>
          <p:cNvSpPr/>
          <p:nvPr/>
        </p:nvSpPr>
        <p:spPr>
          <a:xfrm>
            <a:off x="1440249" y="6439627"/>
            <a:ext cx="1806692" cy="307777"/>
          </a:xfrm>
          <a:prstGeom prst="rect">
            <a:avLst/>
          </a:prstGeom>
        </p:spPr>
        <p:txBody>
          <a:bodyPr wrap="square">
            <a:spAutoFit/>
          </a:bodyPr>
          <a:lstStyle/>
          <a:p>
            <a:r>
              <a:rPr lang="en-GB" sz="1400" dirty="0" smtClean="0"/>
              <a:t>Graph Analysis</a:t>
            </a:r>
            <a:endParaRPr lang="en-GB" sz="1400" dirty="0"/>
          </a:p>
        </p:txBody>
      </p:sp>
      <p:sp>
        <p:nvSpPr>
          <p:cNvPr id="16" name="Rectangle 15"/>
          <p:cNvSpPr/>
          <p:nvPr/>
        </p:nvSpPr>
        <p:spPr>
          <a:xfrm>
            <a:off x="6198516" y="6439617"/>
            <a:ext cx="1806692" cy="307777"/>
          </a:xfrm>
          <a:prstGeom prst="rect">
            <a:avLst/>
          </a:prstGeom>
        </p:spPr>
        <p:txBody>
          <a:bodyPr wrap="square">
            <a:spAutoFit/>
          </a:bodyPr>
          <a:lstStyle/>
          <a:p>
            <a:r>
              <a:rPr lang="en-GB" sz="1400" dirty="0" smtClean="0"/>
              <a:t>Attribute Explorer</a:t>
            </a:r>
            <a:endParaRPr lang="en-GB" sz="1400" dirty="0"/>
          </a:p>
        </p:txBody>
      </p:sp>
      <p:sp>
        <p:nvSpPr>
          <p:cNvPr id="18" name="Oval 1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1576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a:t>
            </a:r>
            <a:r>
              <a:rPr lang="en-US" dirty="0" smtClean="0">
                <a:solidFill>
                  <a:srgbClr val="FF6600"/>
                </a:solidFill>
                <a:latin typeface="Gill Sans"/>
                <a:cs typeface="Gill Sans"/>
              </a:rPr>
              <a:t>tools: SST version 0.2.0</a:t>
            </a:r>
            <a:endParaRPr lang="en-US" dirty="0">
              <a:solidFill>
                <a:srgbClr val="FF6600"/>
              </a:solidFill>
              <a:latin typeface="Gill Sans"/>
              <a:cs typeface="Gill Sans"/>
            </a:endParaRPr>
          </a:p>
        </p:txBody>
      </p:sp>
      <p:sp>
        <p:nvSpPr>
          <p:cNvPr id="5" name="Rectangle 4"/>
          <p:cNvSpPr/>
          <p:nvPr/>
        </p:nvSpPr>
        <p:spPr>
          <a:xfrm>
            <a:off x="2499192" y="6714742"/>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6858916" y="4610700"/>
            <a:ext cx="1963352" cy="307777"/>
          </a:xfrm>
          <a:prstGeom prst="rect">
            <a:avLst/>
          </a:prstGeom>
        </p:spPr>
        <p:txBody>
          <a:bodyPr wrap="square">
            <a:spAutoFit/>
          </a:bodyPr>
          <a:lstStyle/>
          <a:p>
            <a:r>
              <a:rPr lang="en-GB" sz="1400" dirty="0" smtClean="0"/>
              <a:t>Urban Data Input </a:t>
            </a:r>
            <a:r>
              <a:rPr lang="en-GB" sz="1400" dirty="0"/>
              <a:t>Tool</a:t>
            </a:r>
          </a:p>
        </p:txBody>
      </p:sp>
      <p:sp>
        <p:nvSpPr>
          <p:cNvPr id="9" name="Rectangle 8"/>
          <p:cNvSpPr/>
          <p:nvPr/>
        </p:nvSpPr>
        <p:spPr>
          <a:xfrm>
            <a:off x="2571851" y="3623660"/>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6983545" y="6690458"/>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5001189"/>
            <a:ext cx="2928031" cy="1725312"/>
          </a:xfrm>
          <a:prstGeom prst="rect">
            <a:avLst/>
          </a:prstGeom>
          <a:ln>
            <a:noFill/>
          </a:ln>
        </p:spPr>
      </p:pic>
      <p:pic>
        <p:nvPicPr>
          <p:cNvPr id="3" name="Picture 2">
            <a:extLst>
              <a:ext uri="{FF2B5EF4-FFF2-40B4-BE49-F238E27FC236}">
                <a16:creationId xmlns=""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21200" y="331977"/>
            <a:ext cx="2253467" cy="4240341"/>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0836" y="4215058"/>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7F4A1FD1-3EE5-4243-A165-B2A34DC0E419}"/>
              </a:ext>
            </a:extLst>
          </p:cNvPr>
          <p:cNvPicPr>
            <a:picLocks noChangeAspect="1"/>
          </p:cNvPicPr>
          <p:nvPr/>
        </p:nvPicPr>
        <p:blipFill>
          <a:blip r:embed="rId6"/>
          <a:stretch>
            <a:fillRect/>
          </a:stretch>
        </p:blipFill>
        <p:spPr>
          <a:xfrm>
            <a:off x="2535850" y="912826"/>
            <a:ext cx="1995646" cy="2673854"/>
          </a:xfrm>
          <a:prstGeom prst="rect">
            <a:avLst/>
          </a:prstGeom>
        </p:spPr>
      </p:pic>
      <p:sp>
        <p:nvSpPr>
          <p:cNvPr id="13" name="Oval 12"/>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8846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a:t>
            </a:r>
            <a:r>
              <a:rPr lang="en-US" dirty="0" smtClean="0">
                <a:solidFill>
                  <a:srgbClr val="FF6600"/>
                </a:solidFill>
                <a:latin typeface="Gill Sans"/>
                <a:cs typeface="Gill Sans"/>
              </a:rPr>
              <a:t>Workflow</a:t>
            </a:r>
            <a:endParaRPr lang="en-US" dirty="0">
              <a:solidFill>
                <a:srgbClr val="FF6600"/>
              </a:solidFill>
              <a:latin typeface="Gill Sans"/>
              <a:cs typeface="Gill Sans"/>
            </a:endParaRP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34010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26261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18513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31209" y="620923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Axial Map Verification</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54" name="Rectangle 53"/>
          <p:cNvSpPr/>
          <p:nvPr/>
        </p:nvSpPr>
        <p:spPr bwMode="auto">
          <a:xfrm>
            <a:off x="2945875"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Unlinks Verification</a:t>
            </a:r>
            <a:endParaRPr kumimoji="0" lang="en-GB" sz="1200" b="0" i="0" u="none" strike="noStrike" cap="none" normalizeH="0" baseline="0" dirty="0">
              <a:ln>
                <a:noFill/>
              </a:ln>
              <a:solidFill>
                <a:schemeClr val="tx1"/>
              </a:solidFill>
              <a:effectLst/>
              <a:latin typeface="Arial" charset="0"/>
              <a:cs typeface="Arial" charset="0"/>
            </a:endParaRP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67" name="Oval 6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5452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a:t>
            </a:r>
            <a:r>
              <a:rPr lang="en-GB" sz="1400" b="1" dirty="0" smtClean="0">
                <a:latin typeface="Gill Sans"/>
                <a:cs typeface="Gill Sans"/>
              </a:rPr>
              <a:t>models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preparation: making axial and unlinks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verification:  verifying the axial and unlinks maps</a:t>
            </a:r>
            <a:endParaRPr lang="en-GB" sz="1400"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analysis: Axial and segment analysis of the axial model</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Visualising the results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preparation: making axial and unlinks </a:t>
            </a:r>
            <a:r>
              <a:rPr lang="en-GB" sz="1400" b="1" dirty="0" smtClean="0">
                <a:latin typeface="Gill Sans"/>
                <a:cs typeface="Gill Sans"/>
              </a:rPr>
              <a:t>maps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1134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24" y="673100"/>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24" y="3009899"/>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verification:  verifying the axial and unlinks 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analysis: Axial </a:t>
            </a:r>
            <a:r>
              <a:rPr lang="en-GB" sz="1400" b="1" dirty="0" smtClean="0">
                <a:latin typeface="Gill Sans"/>
                <a:cs typeface="Gill Sans"/>
              </a:rPr>
              <a:t>analysis </a:t>
            </a:r>
            <a:r>
              <a:rPr lang="en-GB" sz="1400" b="1" dirty="0">
                <a:latin typeface="Gill Sans"/>
                <a:cs typeface="Gill Sans"/>
              </a:rPr>
              <a:t>of the axial model</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Model analysis: </a:t>
            </a:r>
            <a:r>
              <a:rPr lang="en-GB" sz="1400" b="1" dirty="0" smtClean="0">
                <a:latin typeface="Gill Sans"/>
                <a:cs typeface="Gill Sans"/>
              </a:rPr>
              <a:t>Segment analysis </a:t>
            </a:r>
            <a:r>
              <a:rPr lang="en-GB" sz="1400" b="1" dirty="0">
                <a:latin typeface="Gill Sans"/>
                <a:cs typeface="Gill Sans"/>
              </a:rPr>
              <a:t>of the axial model</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32791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Visualising the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Preparing and </a:t>
            </a:r>
            <a:r>
              <a:rPr lang="en-US" dirty="0" err="1">
                <a:solidFill>
                  <a:srgbClr val="FF6600"/>
                </a:solidFill>
                <a:latin typeface="Gill Sans"/>
                <a:cs typeface="Gill Sans"/>
              </a:rPr>
              <a:t>analysing</a:t>
            </a:r>
            <a:r>
              <a:rPr lang="en-US" dirty="0">
                <a:solidFill>
                  <a:srgbClr val="FF6600"/>
                </a:solidFill>
                <a:latin typeface="Gill Sans"/>
                <a:cs typeface="Gill Sans"/>
              </a:rPr>
              <a:t> axial models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629198"/>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a:t>
            </a:r>
            <a:r>
              <a:rPr lang="en-GB" sz="1400" b="1" dirty="0" smtClean="0">
                <a:latin typeface="Gill Sans"/>
                <a:cs typeface="Gill Sans"/>
              </a:rPr>
              <a:t>(RCL) models</a:t>
            </a:r>
            <a:endParaRPr lang="en-GB" sz="1400" b="1"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Comparing RCL maps</a:t>
            </a:r>
            <a:endParaRPr lang="en-GB" sz="1400" dirty="0">
              <a:latin typeface="Gill Sans"/>
              <a:cs typeface="Gill Sans"/>
            </a:endParaRP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Cleaning RCL </a:t>
            </a:r>
            <a:r>
              <a:rPr lang="en-GB" sz="1400" dirty="0">
                <a:latin typeface="Gill Sans"/>
                <a:cs typeface="Gill Sans"/>
              </a:rPr>
              <a:t>maps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Simplifying RCL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Verifying RCL maps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Analysing RCL maps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Comparing Road Centre Line maps</a:t>
            </a:r>
            <a:endParaRPr lang="en-US" dirty="0">
              <a:solidFill>
                <a:srgbClr val="FF6600"/>
              </a:solidFill>
              <a:latin typeface="Gill Sans"/>
              <a:cs typeface="Gill Sans"/>
            </a:endParaRPr>
          </a:p>
        </p:txBody>
      </p:sp>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6" name="Rectangle 5"/>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8" name="Rectangle 7"/>
          <p:cNvSpPr/>
          <p:nvPr/>
        </p:nvSpPr>
        <p:spPr>
          <a:xfrm>
            <a:off x="4404626" y="1298789"/>
            <a:ext cx="1313806" cy="276999"/>
          </a:xfrm>
          <a:prstGeom prst="rect">
            <a:avLst/>
          </a:prstGeom>
        </p:spPr>
        <p:txBody>
          <a:bodyPr wrap="none">
            <a:spAutoFit/>
          </a:bodyPr>
          <a:lstStyle/>
          <a:p>
            <a:r>
              <a:rPr lang="en-US" sz="1200" dirty="0" smtClean="0"/>
              <a:t>OS Open Roads</a:t>
            </a:r>
            <a:endParaRPr lang="en-US" sz="1200" dirty="0"/>
          </a:p>
        </p:txBody>
      </p:sp>
      <p:sp>
        <p:nvSpPr>
          <p:cNvPr id="9" name="Rectangle 8"/>
          <p:cNvSpPr/>
          <p:nvPr/>
        </p:nvSpPr>
        <p:spPr>
          <a:xfrm>
            <a:off x="7757426" y="1298789"/>
            <a:ext cx="1168259" cy="276999"/>
          </a:xfrm>
          <a:prstGeom prst="rect">
            <a:avLst/>
          </a:prstGeom>
        </p:spPr>
        <p:txBody>
          <a:bodyPr wrap="none">
            <a:spAutoFit/>
          </a:bodyPr>
          <a:lstStyle/>
          <a:p>
            <a:r>
              <a:rPr lang="en-US" sz="1200" dirty="0" smtClean="0"/>
              <a:t>OS </a:t>
            </a:r>
            <a:r>
              <a:rPr lang="en-US" sz="1200" dirty="0" smtClean="0"/>
              <a:t>Meridian 2</a:t>
            </a:r>
            <a:endParaRPr lang="en-US" sz="1200" dirty="0"/>
          </a:p>
        </p:txBody>
      </p:sp>
      <p:pic>
        <p:nvPicPr>
          <p:cNvPr id="3" name="Picture 2"/>
          <p:cNvPicPr>
            <a:picLocks noChangeAspect="1"/>
          </p:cNvPicPr>
          <p:nvPr/>
        </p:nvPicPr>
        <p:blipFill rotWithShape="1">
          <a:blip r:embed="rId2"/>
          <a:srcRect l="17631" r="28917"/>
          <a:stretch/>
        </p:blipFill>
        <p:spPr>
          <a:xfrm>
            <a:off x="4127500" y="1862796"/>
            <a:ext cx="3234266" cy="4320000"/>
          </a:xfrm>
          <a:prstGeom prst="rect">
            <a:avLst/>
          </a:prstGeom>
        </p:spPr>
      </p:pic>
      <p:pic>
        <p:nvPicPr>
          <p:cNvPr id="10" name="Picture 9"/>
          <p:cNvPicPr>
            <a:picLocks noChangeAspect="1"/>
          </p:cNvPicPr>
          <p:nvPr/>
        </p:nvPicPr>
        <p:blipFill rotWithShape="1">
          <a:blip r:embed="rId3"/>
          <a:srcRect l="18191" r="28636"/>
          <a:stretch/>
        </p:blipFill>
        <p:spPr>
          <a:xfrm>
            <a:off x="7476067" y="1862796"/>
            <a:ext cx="3217333" cy="4320000"/>
          </a:xfrm>
          <a:prstGeom prst="rect">
            <a:avLst/>
          </a:prstGeom>
        </p:spPr>
      </p:pic>
      <p:pic>
        <p:nvPicPr>
          <p:cNvPr id="11" name="Picture 10"/>
          <p:cNvPicPr>
            <a:picLocks noChangeAspect="1"/>
          </p:cNvPicPr>
          <p:nvPr/>
        </p:nvPicPr>
        <p:blipFill rotWithShape="1">
          <a:blip r:embed="rId4"/>
          <a:srcRect l="18190" r="28637"/>
          <a:stretch/>
        </p:blipFill>
        <p:spPr>
          <a:xfrm>
            <a:off x="795867" y="1862796"/>
            <a:ext cx="3217332" cy="4320000"/>
          </a:xfrm>
          <a:prstGeom prst="rect">
            <a:avLst/>
          </a:prstGeom>
        </p:spPr>
      </p:pic>
    </p:spTree>
    <p:extLst>
      <p:ext uri="{BB962C8B-B14F-4D97-AF65-F5344CB8AC3E}">
        <p14:creationId xmlns:p14="http://schemas.microsoft.com/office/powerpoint/2010/main" val="832869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Cleaning RCL maps: Road </a:t>
            </a:r>
            <a:r>
              <a:rPr lang="en-GB" dirty="0">
                <a:solidFill>
                  <a:srgbClr val="FF6600"/>
                </a:solidFill>
                <a:latin typeface="Gill Sans"/>
                <a:cs typeface="Gill Sans"/>
              </a:rPr>
              <a:t>network </a:t>
            </a:r>
            <a:r>
              <a:rPr lang="en-GB" dirty="0" smtClean="0">
                <a:solidFill>
                  <a:srgbClr val="FF6600"/>
                </a:solidFill>
                <a:latin typeface="Gill Sans"/>
                <a:cs typeface="Gill Sans"/>
              </a:rPr>
              <a:t>cleaner tool</a:t>
            </a:r>
            <a:endParaRPr lang="en-US" dirty="0">
              <a:solidFill>
                <a:srgbClr val="FF6600"/>
              </a:solidFill>
              <a:latin typeface="Gill Sans"/>
              <a:cs typeface="Gill Sans"/>
            </a:endParaRPr>
          </a:p>
        </p:txBody>
      </p:sp>
      <p:pic>
        <p:nvPicPr>
          <p:cNvPr id="4" name="Picture 3">
            <a:extLst>
              <a:ext uri="{FF2B5EF4-FFF2-40B4-BE49-F238E27FC236}">
                <a16:creationId xmlns=""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42786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39" name="Oval 38"/>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5710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9151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9"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50"/>
          </a:xfrm>
          <a:prstGeom prst="rect">
            <a:avLst/>
          </a:prstGeom>
        </p:spPr>
      </p:pic>
      <p:sp>
        <p:nvSpPr>
          <p:cNvPr id="10" name="Rectangle 9"/>
          <p:cNvSpPr/>
          <p:nvPr/>
        </p:nvSpPr>
        <p:spPr>
          <a:xfrm>
            <a:off x="797825" y="4972864"/>
            <a:ext cx="518366" cy="276999"/>
          </a:xfrm>
          <a:prstGeom prst="rect">
            <a:avLst/>
          </a:prstGeom>
        </p:spPr>
        <p:txBody>
          <a:bodyPr wrap="none">
            <a:spAutoFit/>
          </a:bodyPr>
          <a:lstStyle/>
          <a:p>
            <a:r>
              <a:rPr lang="en-US" sz="1200" dirty="0" smtClean="0"/>
              <a:t>input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18366" cy="276999"/>
          </a:xfrm>
          <a:prstGeom prst="rect">
            <a:avLst/>
          </a:prstGeom>
        </p:spPr>
        <p:txBody>
          <a:bodyPr wrap="none">
            <a:spAutoFit/>
          </a:bodyPr>
          <a:lstStyle/>
          <a:p>
            <a:r>
              <a:rPr lang="en-US" sz="1200" dirty="0" smtClean="0"/>
              <a:t>input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97160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586519" cy="276999"/>
          </a:xfrm>
          <a:prstGeom prst="rect">
            <a:avLst/>
          </a:prstGeom>
        </p:spPr>
        <p:txBody>
          <a:bodyPr wrap="none">
            <a:spAutoFit/>
          </a:bodyPr>
          <a:lstStyle/>
          <a:p>
            <a:r>
              <a:rPr lang="en-US" sz="1200" dirty="0" smtClean="0"/>
              <a:t>errors</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86519" cy="276999"/>
          </a:xfrm>
          <a:prstGeom prst="rect">
            <a:avLst/>
          </a:prstGeom>
        </p:spPr>
        <p:txBody>
          <a:bodyPr wrap="none">
            <a:spAutoFit/>
          </a:bodyPr>
          <a:lstStyle/>
          <a:p>
            <a:r>
              <a:rPr lang="en-US" sz="1200" dirty="0" smtClean="0"/>
              <a:t>errors</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77320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612517" cy="276999"/>
          </a:xfrm>
          <a:prstGeom prst="rect">
            <a:avLst/>
          </a:prstGeom>
        </p:spPr>
        <p:txBody>
          <a:bodyPr wrap="none">
            <a:spAutoFit/>
          </a:bodyPr>
          <a:lstStyle/>
          <a:p>
            <a:r>
              <a:rPr lang="en-US" sz="1200" dirty="0" smtClean="0"/>
              <a:t>output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612517" cy="276999"/>
          </a:xfrm>
          <a:prstGeom prst="rect">
            <a:avLst/>
          </a:prstGeom>
        </p:spPr>
        <p:txBody>
          <a:bodyPr wrap="none">
            <a:spAutoFit/>
          </a:bodyPr>
          <a:lstStyle/>
          <a:p>
            <a:r>
              <a:rPr lang="en-US" sz="1200" dirty="0" smtClean="0"/>
              <a:t>output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99201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2" name="Rectangle 1"/>
          <p:cNvSpPr/>
          <p:nvPr/>
        </p:nvSpPr>
        <p:spPr>
          <a:xfrm>
            <a:off x="793750" y="4624041"/>
            <a:ext cx="5346700" cy="400110"/>
          </a:xfrm>
          <a:prstGeom prst="rect">
            <a:avLst/>
          </a:prstGeom>
        </p:spPr>
        <p:txBody>
          <a:bodyPr>
            <a:spAutoFit/>
          </a:bodyPr>
          <a:lstStyle/>
          <a:p>
            <a:r>
              <a:rPr lang="en-US" sz="1000" dirty="0" smtClean="0">
                <a:solidFill>
                  <a:schemeClr val="bg1">
                    <a:lumMod val="50000"/>
                  </a:schemeClr>
                </a:solidFill>
              </a:rPr>
              <a:t>Source: https</a:t>
            </a:r>
            <a:r>
              <a:rPr lang="en-US" sz="1000" dirty="0">
                <a:solidFill>
                  <a:schemeClr val="bg1">
                    <a:lumMod val="50000"/>
                  </a:schemeClr>
                </a:solidFill>
              </a:rPr>
              <a:t>://</a:t>
            </a:r>
            <a:r>
              <a:rPr lang="en-US" sz="1000" dirty="0" err="1">
                <a:solidFill>
                  <a:schemeClr val="bg1">
                    <a:lumMod val="50000"/>
                  </a:schemeClr>
                </a:solidFill>
              </a:rPr>
              <a:t>www.researchgate.net</a:t>
            </a:r>
            <a:r>
              <a:rPr lang="en-US" sz="1000" dirty="0">
                <a:solidFill>
                  <a:schemeClr val="bg1">
                    <a:lumMod val="50000"/>
                  </a:schemeClr>
                </a:solidFill>
              </a:rPr>
              <a:t>/figure/260758647_fig6_Figure-6-Simplification-of-a-polygonal-curve-with-the-Douglas-Peucker-algorithm-A</a:t>
            </a:r>
          </a:p>
        </p:txBody>
      </p:sp>
      <p:pic>
        <p:nvPicPr>
          <p:cNvPr id="5" name="Picture 4" descr="Figure-6-Simplification-of-a-polygonal-curve-with-the-Douglas-Peucker-algorith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1522413"/>
            <a:ext cx="5270500" cy="2997200"/>
          </a:xfrm>
          <a:prstGeom prst="rect">
            <a:avLst/>
          </a:prstGeom>
        </p:spPr>
      </p:pic>
      <p:sp>
        <p:nvSpPr>
          <p:cNvPr id="8" name="Rectangle 7"/>
          <p:cNvSpPr/>
          <p:nvPr/>
        </p:nvSpPr>
        <p:spPr>
          <a:xfrm>
            <a:off x="810525" y="1019389"/>
            <a:ext cx="3271749" cy="276999"/>
          </a:xfrm>
          <a:prstGeom prst="rect">
            <a:avLst/>
          </a:prstGeom>
        </p:spPr>
        <p:txBody>
          <a:bodyPr wrap="none">
            <a:spAutoFit/>
          </a:bodyPr>
          <a:lstStyle/>
          <a:p>
            <a:r>
              <a:rPr lang="en-US" sz="1200" b="1" dirty="0" smtClean="0"/>
              <a:t>Douglas-</a:t>
            </a:r>
            <a:r>
              <a:rPr lang="en-US" sz="1200" b="1" dirty="0" err="1" smtClean="0"/>
              <a:t>Peucker</a:t>
            </a:r>
            <a:r>
              <a:rPr lang="en-US" sz="1200" b="1" dirty="0" smtClean="0"/>
              <a:t> </a:t>
            </a:r>
            <a:r>
              <a:rPr lang="en-US" sz="1200" b="1" dirty="0" err="1" smtClean="0"/>
              <a:t>generalisation</a:t>
            </a:r>
            <a:r>
              <a:rPr lang="en-US" sz="1200" b="1" dirty="0" smtClean="0"/>
              <a:t> algorithm</a:t>
            </a:r>
            <a:endParaRPr lang="en-US" sz="1200" b="1" dirty="0"/>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25026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8" name="Rectangle 7"/>
          <p:cNvSpPr/>
          <p:nvPr/>
        </p:nvSpPr>
        <p:spPr>
          <a:xfrm>
            <a:off x="810525" y="1019389"/>
            <a:ext cx="2202947" cy="276999"/>
          </a:xfrm>
          <a:prstGeom prst="rect">
            <a:avLst/>
          </a:prstGeom>
        </p:spPr>
        <p:txBody>
          <a:bodyPr wrap="none">
            <a:spAutoFit/>
          </a:bodyPr>
          <a:lstStyle/>
          <a:p>
            <a:r>
              <a:rPr lang="en-US" sz="1200" b="1" dirty="0" smtClean="0"/>
              <a:t>QGIS – Simplify geometries </a:t>
            </a:r>
            <a:endParaRPr lang="en-US" sz="1200" b="1" dirty="0"/>
          </a:p>
        </p:txBody>
      </p:sp>
      <p:pic>
        <p:nvPicPr>
          <p:cNvPr id="3" name="Picture 2" descr="Screen Shot 2017-06-30 at 16.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75" y="1536700"/>
            <a:ext cx="4916126" cy="3621063"/>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55566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5655731" y="1676514"/>
            <a:ext cx="4914628" cy="3420000"/>
          </a:xfrm>
          <a:prstGeom prst="rect">
            <a:avLst/>
          </a:prstGeom>
        </p:spPr>
      </p:pic>
      <p:pic>
        <p:nvPicPr>
          <p:cNvPr id="3" name="Picture 2"/>
          <p:cNvPicPr>
            <a:picLocks noChangeAspect="1"/>
          </p:cNvPicPr>
          <p:nvPr/>
        </p:nvPicPr>
        <p:blipFill>
          <a:blip r:embed="rId3"/>
          <a:stretch>
            <a:fillRect/>
          </a:stretch>
        </p:blipFill>
        <p:spPr>
          <a:xfrm>
            <a:off x="761997"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10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threshold 10</a:t>
            </a:r>
            <a:endParaRPr lang="en-US" sz="1200" dirty="0"/>
          </a:p>
        </p:txBody>
      </p:sp>
    </p:spTree>
    <p:extLst>
      <p:ext uri="{BB962C8B-B14F-4D97-AF65-F5344CB8AC3E}">
        <p14:creationId xmlns:p14="http://schemas.microsoft.com/office/powerpoint/2010/main" val="2342840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762000" y="1676515"/>
            <a:ext cx="4914628" cy="3420000"/>
          </a:xfrm>
          <a:prstGeom prst="rect">
            <a:avLst/>
          </a:prstGeom>
        </p:spPr>
      </p:pic>
      <p:pic>
        <p:nvPicPr>
          <p:cNvPr id="3" name="Picture 2"/>
          <p:cNvPicPr>
            <a:picLocks noChangeAspect="1"/>
          </p:cNvPicPr>
          <p:nvPr/>
        </p:nvPicPr>
        <p:blipFill>
          <a:blip r:embed="rId3"/>
          <a:stretch>
            <a:fillRect/>
          </a:stretch>
        </p:blipFill>
        <p:spPr>
          <a:xfrm>
            <a:off x="5660238"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20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threshold 20</a:t>
            </a:r>
            <a:endParaRPr lang="en-US" sz="1200" dirty="0"/>
          </a:p>
        </p:txBody>
      </p:sp>
    </p:spTree>
    <p:extLst>
      <p:ext uri="{BB962C8B-B14F-4D97-AF65-F5344CB8AC3E}">
        <p14:creationId xmlns:p14="http://schemas.microsoft.com/office/powerpoint/2010/main" val="801759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168259" cy="276999"/>
          </a:xfrm>
          <a:prstGeom prst="rect">
            <a:avLst/>
          </a:prstGeom>
        </p:spPr>
        <p:txBody>
          <a:bodyPr wrap="none">
            <a:spAutoFit/>
          </a:bodyPr>
          <a:lstStyle/>
          <a:p>
            <a:r>
              <a:rPr lang="en-US" sz="1200" dirty="0" smtClean="0"/>
              <a:t>OS Meridian 2</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p:cNvPicPr>
            <a:picLocks noChangeAspect="1"/>
          </p:cNvPicPr>
          <p:nvPr/>
        </p:nvPicPr>
        <p:blipFill>
          <a:blip r:embed="rId2"/>
          <a:stretch>
            <a:fillRect/>
          </a:stretch>
        </p:blipFill>
        <p:spPr>
          <a:xfrm>
            <a:off x="5660238" y="1676514"/>
            <a:ext cx="4914628" cy="3420000"/>
          </a:xfrm>
          <a:prstGeom prst="rect">
            <a:avLst/>
          </a:prstGeom>
        </p:spPr>
      </p:pic>
      <p:pic>
        <p:nvPicPr>
          <p:cNvPr id="2" name="Picture 1"/>
          <p:cNvPicPr>
            <a:picLocks noChangeAspect="1"/>
          </p:cNvPicPr>
          <p:nvPr/>
        </p:nvPicPr>
        <p:blipFill>
          <a:blip r:embed="rId3"/>
          <a:stretch>
            <a:fillRect/>
          </a:stretch>
        </p:blipFill>
        <p:spPr>
          <a:xfrm>
            <a:off x="753533" y="1676286"/>
            <a:ext cx="4914628" cy="3420000"/>
          </a:xfrm>
          <a:prstGeom prst="rect">
            <a:avLst/>
          </a:prstGeom>
        </p:spPr>
      </p:pic>
      <p:sp>
        <p:nvSpPr>
          <p:cNvPr id="10" name="Rectangle 9"/>
          <p:cNvSpPr/>
          <p:nvPr/>
        </p:nvSpPr>
        <p:spPr>
          <a:xfrm>
            <a:off x="797824" y="5226846"/>
            <a:ext cx="2631401" cy="276999"/>
          </a:xfrm>
          <a:prstGeom prst="rect">
            <a:avLst/>
          </a:prstGeom>
        </p:spPr>
        <p:txBody>
          <a:bodyPr wrap="square">
            <a:spAutoFit/>
          </a:bodyPr>
          <a:lstStyle/>
          <a:p>
            <a:r>
              <a:rPr lang="en-US" sz="1200" dirty="0" smtClean="0"/>
              <a:t>No simplification</a:t>
            </a:r>
            <a:endParaRPr lang="en-US" sz="1200" dirty="0"/>
          </a:p>
        </p:txBody>
      </p:sp>
      <p:sp>
        <p:nvSpPr>
          <p:cNvPr id="11" name="Rectangle 10"/>
          <p:cNvSpPr/>
          <p:nvPr/>
        </p:nvSpPr>
        <p:spPr>
          <a:xfrm>
            <a:off x="5779375" y="5226846"/>
            <a:ext cx="2631401" cy="276999"/>
          </a:xfrm>
          <a:prstGeom prst="rect">
            <a:avLst/>
          </a:prstGeom>
        </p:spPr>
        <p:txBody>
          <a:bodyPr wrap="square">
            <a:spAutoFit/>
          </a:bodyPr>
          <a:lstStyle/>
          <a:p>
            <a:r>
              <a:rPr lang="en-US" sz="1200" dirty="0" smtClean="0"/>
              <a:t>Simplification threshold 20</a:t>
            </a:r>
            <a:endParaRPr lang="en-US" sz="1200" dirty="0"/>
          </a:p>
        </p:txBody>
      </p:sp>
    </p:spTree>
    <p:extLst>
      <p:ext uri="{BB962C8B-B14F-4D97-AF65-F5344CB8AC3E}">
        <p14:creationId xmlns:p14="http://schemas.microsoft.com/office/powerpoint/2010/main" val="801759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2289133" cy="276999"/>
          </a:xfrm>
          <a:prstGeom prst="rect">
            <a:avLst/>
          </a:prstGeom>
        </p:spPr>
        <p:txBody>
          <a:bodyPr wrap="none">
            <a:spAutoFit/>
          </a:bodyPr>
          <a:lstStyle/>
          <a:p>
            <a:r>
              <a:rPr lang="en-US" sz="1200" dirty="0" err="1" smtClean="0"/>
              <a:t>OpenStreetMap</a:t>
            </a:r>
            <a:r>
              <a:rPr lang="en-US" sz="1200" dirty="0" smtClean="0"/>
              <a:t> – </a:t>
            </a:r>
            <a:r>
              <a:rPr lang="en-US" sz="1200" dirty="0"/>
              <a:t>threshold </a:t>
            </a:r>
            <a:r>
              <a:rPr lang="en-US" sz="1200" dirty="0" smtClean="0"/>
              <a:t>20</a:t>
            </a:r>
            <a:endParaRPr lang="en-US" sz="1200" dirty="0"/>
          </a:p>
        </p:txBody>
      </p:sp>
      <p:sp>
        <p:nvSpPr>
          <p:cNvPr id="6" name="Rectangle 5"/>
          <p:cNvSpPr/>
          <p:nvPr/>
        </p:nvSpPr>
        <p:spPr>
          <a:xfrm>
            <a:off x="5632288" y="1298789"/>
            <a:ext cx="1271051" cy="276999"/>
          </a:xfrm>
          <a:prstGeom prst="rect">
            <a:avLst/>
          </a:prstGeom>
        </p:spPr>
        <p:txBody>
          <a:bodyPr wrap="none">
            <a:spAutoFit/>
          </a:bodyPr>
          <a:lstStyle/>
          <a:p>
            <a:r>
              <a:rPr lang="en-US" sz="1200" dirty="0" err="1" smtClean="0"/>
              <a:t>OpenStreetMap</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762000" y="1676515"/>
            <a:ext cx="4914628" cy="3420000"/>
          </a:xfrm>
          <a:prstGeom prst="rect">
            <a:avLst/>
          </a:prstGeom>
        </p:spPr>
      </p:pic>
      <p:pic>
        <p:nvPicPr>
          <p:cNvPr id="4" name="Picture 3"/>
          <p:cNvPicPr>
            <a:picLocks noChangeAspect="1"/>
          </p:cNvPicPr>
          <p:nvPr/>
        </p:nvPicPr>
        <p:blipFill>
          <a:blip r:embed="rId3"/>
          <a:stretch>
            <a:fillRect/>
          </a:stretch>
        </p:blipFill>
        <p:spPr>
          <a:xfrm>
            <a:off x="5655734"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20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No simplification</a:t>
            </a:r>
            <a:endParaRPr lang="en-US" sz="1200" dirty="0"/>
          </a:p>
        </p:txBody>
      </p:sp>
    </p:spTree>
    <p:extLst>
      <p:ext uri="{BB962C8B-B14F-4D97-AF65-F5344CB8AC3E}">
        <p14:creationId xmlns:p14="http://schemas.microsoft.com/office/powerpoint/2010/main" val="240088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Who are you</a:t>
            </a:r>
            <a:r>
              <a:rPr lang="en-GB" sz="1400" b="1" dirty="0" smtClean="0">
                <a:latin typeface="Gill Sans"/>
                <a:cs typeface="Gill Sans"/>
              </a:rPr>
              <a:t>?</a:t>
            </a:r>
            <a:endParaRPr lang="en-GB" sz="1400" b="1" dirty="0">
              <a:latin typeface="Gill Sans"/>
              <a:cs typeface="Gill Sans"/>
            </a:endParaRPr>
          </a:p>
        </p:txBody>
      </p:sp>
      <p:graphicFrame>
        <p:nvGraphicFramePr>
          <p:cNvPr id="8" name="Table 7"/>
          <p:cNvGraphicFramePr>
            <a:graphicFrameLocks noGrp="1"/>
          </p:cNvGraphicFramePr>
          <p:nvPr>
            <p:extLst>
              <p:ext uri="{D42A27DB-BD31-4B8C-83A1-F6EECF244321}">
                <p14:modId xmlns:p14="http://schemas.microsoft.com/office/powerpoint/2010/main" val="155158193"/>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 xmlns:a16="http://schemas.microsoft.com/office/drawing/2014/main" val="20000"/>
                    </a:ext>
                  </a:extLst>
                </a:gridCol>
                <a:gridCol w="1769897">
                  <a:extLst>
                    <a:ext uri="{9D8B030D-6E8A-4147-A177-3AD203B41FA5}">
                      <a16:colId xmlns="" xmlns:a16="http://schemas.microsoft.com/office/drawing/2014/main" val="20001"/>
                    </a:ext>
                  </a:extLst>
                </a:gridCol>
                <a:gridCol w="1429185">
                  <a:extLst>
                    <a:ext uri="{9D8B030D-6E8A-4147-A177-3AD203B41FA5}">
                      <a16:colId xmlns=""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4</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5304081" y="5273355"/>
            <a:ext cx="3164986"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a:t>
            </a:r>
            <a:r>
              <a:rPr lang="en-US" sz="1400" dirty="0" smtClean="0">
                <a:latin typeface="Gill Sans"/>
                <a:cs typeface="Gill Sans"/>
              </a:rPr>
              <a:t>6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Tree>
    <p:extLst>
      <p:ext uri="{BB962C8B-B14F-4D97-AF65-F5344CB8AC3E}">
        <p14:creationId xmlns:p14="http://schemas.microsoft.com/office/powerpoint/2010/main" val="331895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7-07-02 02.20.09 pm.png"/>
          <p:cNvPicPr>
            <a:picLocks noChangeAspect="1"/>
          </p:cNvPicPr>
          <p:nvPr/>
        </p:nvPicPr>
        <p:blipFill rotWithShape="1">
          <a:blip r:embed="rId2" cstate="print">
            <a:extLst>
              <a:ext uri="{28A0092B-C50C-407E-A947-70E740481C1C}">
                <a14:useLocalDpi xmlns:a14="http://schemas.microsoft.com/office/drawing/2010/main" val="0"/>
              </a:ext>
            </a:extLst>
          </a:blip>
          <a:srcRect l="67372" t="13057" r="4143" b="13056"/>
          <a:stretch/>
        </p:blipFill>
        <p:spPr>
          <a:xfrm>
            <a:off x="948268" y="1462984"/>
            <a:ext cx="3251200" cy="536162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Verifying </a:t>
            </a:r>
            <a:r>
              <a:rPr lang="en-GB" dirty="0" smtClean="0">
                <a:solidFill>
                  <a:srgbClr val="FF6600"/>
                </a:solidFill>
                <a:latin typeface="Gill Sans"/>
                <a:cs typeface="Gill Sans"/>
              </a:rPr>
              <a:t>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sp>
        <p:nvSpPr>
          <p:cNvPr id="4" name="Rectangle 3"/>
          <p:cNvSpPr/>
          <p:nvPr/>
        </p:nvSpPr>
        <p:spPr bwMode="auto">
          <a:xfrm>
            <a:off x="1171045" y="2360385"/>
            <a:ext cx="2892955" cy="213662"/>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1015663"/>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Unlinks</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Verify the unlinks: </a:t>
            </a:r>
            <a:r>
              <a:rPr lang="en-GB" sz="1200" dirty="0" smtClean="0">
                <a:solidFill>
                  <a:srgbClr val="24292E"/>
                </a:solidFill>
                <a:latin typeface="Arial" panose="020B0604020202020204" pitchFamily="34" charset="0"/>
                <a:cs typeface="Arial" panose="020B0604020202020204" pitchFamily="34" charset="0"/>
              </a:rPr>
              <a:t>This is required in the cases where the cleaning tool produces a meaningful unlinks result file, e.g. OS </a:t>
            </a:r>
            <a:r>
              <a:rPr lang="en-GB" sz="1200" dirty="0" err="1" smtClean="0">
                <a:solidFill>
                  <a:srgbClr val="24292E"/>
                </a:solidFill>
                <a:latin typeface="Arial" panose="020B0604020202020204" pitchFamily="34" charset="0"/>
                <a:cs typeface="Arial" panose="020B0604020202020204" pitchFamily="34" charset="0"/>
              </a:rPr>
              <a:t>OpenRoads</a:t>
            </a:r>
            <a:r>
              <a:rPr lang="en-GB" sz="1200" dirty="0" smtClean="0">
                <a:solidFill>
                  <a:srgbClr val="24292E"/>
                </a:solidFill>
                <a:latin typeface="Arial" panose="020B0604020202020204" pitchFamily="34" charset="0"/>
                <a:cs typeface="Arial" panose="020B0604020202020204" pitchFamily="34" charset="0"/>
              </a:rPr>
              <a:t> and OS Meridian2.</a:t>
            </a:r>
            <a:endParaRPr lang="en-GB" sz="1200" dirty="0">
              <a:solidFill>
                <a:srgbClr val="24292E"/>
              </a:solidFill>
              <a:latin typeface="Arial" panose="020B0604020202020204" pitchFamily="34" charset="0"/>
              <a:cs typeface="Arial" panose="020B0604020202020204" pitchFamily="34" charset="0"/>
            </a:endParaRPr>
          </a:p>
        </p:txBody>
      </p:sp>
      <p:sp>
        <p:nvSpPr>
          <p:cNvPr id="9" name="Rectangle 8"/>
          <p:cNvSpPr/>
          <p:nvPr/>
        </p:nvSpPr>
        <p:spPr bwMode="auto">
          <a:xfrm>
            <a:off x="1086378" y="3037756"/>
            <a:ext cx="2300289" cy="56929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58216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pic>
        <p:nvPicPr>
          <p:cNvPr id="2" name="Picture 1" descr="RCL stuff 01.png"/>
          <p:cNvPicPr>
            <a:picLocks noChangeAspect="1"/>
          </p:cNvPicPr>
          <p:nvPr/>
        </p:nvPicPr>
        <p:blipFill rotWithShape="1">
          <a:blip r:embed="rId2">
            <a:extLst>
              <a:ext uri="{28A0092B-C50C-407E-A947-70E740481C1C}">
                <a14:useLocalDpi xmlns:a14="http://schemas.microsoft.com/office/drawing/2010/main" val="0"/>
              </a:ext>
            </a:extLst>
          </a:blip>
          <a:srcRect b="46197"/>
          <a:stretch/>
        </p:blipFill>
        <p:spPr>
          <a:xfrm>
            <a:off x="878171" y="1409700"/>
            <a:ext cx="4165323" cy="4368799"/>
          </a:xfrm>
          <a:prstGeom prst="rect">
            <a:avLst/>
          </a:prstGeom>
        </p:spPr>
      </p:pic>
      <p:sp>
        <p:nvSpPr>
          <p:cNvPr id="4" name="Rectangle 3"/>
          <p:cNvSpPr/>
          <p:nvPr/>
        </p:nvSpPr>
        <p:spPr bwMode="auto">
          <a:xfrm>
            <a:off x="1001713" y="2597468"/>
            <a:ext cx="1897062" cy="2268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8" name="Straight Connector 7"/>
          <p:cNvCxnSpPr>
            <a:stCxn id="4" idx="3"/>
          </p:cNvCxnSpPr>
          <p:nvPr/>
        </p:nvCxnSpPr>
        <p:spPr bwMode="auto">
          <a:xfrm>
            <a:off x="2898775" y="2710915"/>
            <a:ext cx="2232025" cy="12407"/>
          </a:xfrm>
          <a:prstGeom prst="line">
            <a:avLst/>
          </a:prstGeom>
          <a:noFill/>
          <a:ln w="19050" cap="flat" cmpd="sng" algn="ctr">
            <a:solidFill>
              <a:srgbClr val="0072D6"/>
            </a:solidFill>
            <a:prstDash val="solid"/>
            <a:round/>
            <a:headEnd type="none" w="med" len="med"/>
            <a:tailEnd type="triangle"/>
          </a:ln>
          <a:effectLst/>
        </p:spPr>
      </p:cxn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830997"/>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Map</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Segment map or road centre line: </a:t>
            </a:r>
            <a:r>
              <a:rPr lang="en-GB" sz="1200" dirty="0" smtClean="0">
                <a:solidFill>
                  <a:srgbClr val="24292E"/>
                </a:solidFill>
                <a:latin typeface="Arial" panose="020B0604020202020204" pitchFamily="34" charset="0"/>
                <a:cs typeface="Arial" panose="020B0604020202020204" pitchFamily="34" charset="0"/>
              </a:rPr>
              <a:t>Tick this option when you are analysing road centre line maps or axial maps already segmented.</a:t>
            </a:r>
            <a:endParaRPr lang="en-GB" sz="12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9151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587145"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5658929" y="1687575"/>
            <a:ext cx="4914628" cy="3420000"/>
          </a:xfrm>
          <a:prstGeom prst="rect">
            <a:avLst/>
          </a:prstGeom>
        </p:spPr>
      </p:pic>
      <p:pic>
        <p:nvPicPr>
          <p:cNvPr id="3" name="Picture 2"/>
          <p:cNvPicPr>
            <a:picLocks noChangeAspect="1"/>
          </p:cNvPicPr>
          <p:nvPr/>
        </p:nvPicPr>
        <p:blipFill>
          <a:blip r:embed="rId3"/>
          <a:stretch>
            <a:fillRect/>
          </a:stretch>
        </p:blipFill>
        <p:spPr>
          <a:xfrm>
            <a:off x="762051" y="1687575"/>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Integration RN, 10 equal ranges</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a:t>Integration RN, 10 equal ranges</a:t>
            </a:r>
            <a:endParaRPr lang="en-US" sz="1200" dirty="0"/>
          </a:p>
        </p:txBody>
      </p:sp>
    </p:spTree>
    <p:extLst>
      <p:ext uri="{BB962C8B-B14F-4D97-AF65-F5344CB8AC3E}">
        <p14:creationId xmlns:p14="http://schemas.microsoft.com/office/powerpoint/2010/main" val="2210510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52363"/>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a:t>
            </a:r>
            <a:r>
              <a:rPr lang="en-GB" sz="1400" b="1" dirty="0" smtClean="0">
                <a:latin typeface="Gill Sans"/>
                <a:cs typeface="Gill Sans"/>
              </a:rPr>
              <a:t>layers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Urban Data Input Tool: recoding frontages, entrances and land use surveys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Creating the data layer</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Drawing new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Updating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Viewing the attributes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8" name="Oval 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51765" y="891766"/>
            <a:ext cx="8122471" cy="4862352"/>
          </a:xfrm>
          <a:prstGeom prst="rect">
            <a:avLst/>
          </a:prstGeom>
        </p:spPr>
      </p:pic>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84835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l="34828" r="35238"/>
          <a:stretch/>
        </p:blipFill>
        <p:spPr>
          <a:xfrm>
            <a:off x="703969" y="704312"/>
            <a:ext cx="2505494" cy="5020976"/>
          </a:xfrm>
          <a:prstGeom prst="rect">
            <a:avLst/>
          </a:prstGeom>
        </p:spPr>
      </p:pic>
      <p:pic>
        <p:nvPicPr>
          <p:cNvPr id="14" name="Picture 13">
            <a:extLst>
              <a:ext uri="{FF2B5EF4-FFF2-40B4-BE49-F238E27FC236}">
                <a16:creationId xmlns="" xmlns:a16="http://schemas.microsoft.com/office/drawing/2014/main" id="{FF07EDF8-71F8-4029-ADB9-506119322DE7}"/>
              </a:ext>
            </a:extLst>
          </p:cNvPr>
          <p:cNvPicPr>
            <a:picLocks noChangeAspect="1"/>
          </p:cNvPicPr>
          <p:nvPr/>
        </p:nvPicPr>
        <p:blipFill rotWithShape="1">
          <a:blip r:embed="rId3">
            <a:extLst>
              <a:ext uri="{28A0092B-C50C-407E-A947-70E740481C1C}">
                <a14:useLocalDpi xmlns:a14="http://schemas.microsoft.com/office/drawing/2010/main" val="0"/>
              </a:ext>
            </a:extLst>
          </a:blip>
          <a:srcRect l="35025" r="35099" b="4582"/>
          <a:stretch/>
        </p:blipFill>
        <p:spPr>
          <a:xfrm>
            <a:off x="7411781" y="701744"/>
            <a:ext cx="2505229" cy="5019669"/>
          </a:xfrm>
          <a:prstGeom prst="rect">
            <a:avLst/>
          </a:prstGeom>
        </p:spPr>
      </p:pic>
      <p:pic>
        <p:nvPicPr>
          <p:cNvPr id="15" name="Picture 14">
            <a:extLst>
              <a:ext uri="{FF2B5EF4-FFF2-40B4-BE49-F238E27FC236}">
                <a16:creationId xmlns="" xmlns:a16="http://schemas.microsoft.com/office/drawing/2014/main" id="{FF07EDF8-71F8-4029-ADB9-506119322DE7}"/>
              </a:ext>
            </a:extLst>
          </p:cNvPr>
          <p:cNvPicPr>
            <a:picLocks noChangeAspect="1"/>
          </p:cNvPicPr>
          <p:nvPr/>
        </p:nvPicPr>
        <p:blipFill rotWithShape="1">
          <a:blip r:embed="rId4">
            <a:extLst>
              <a:ext uri="{28A0092B-C50C-407E-A947-70E740481C1C}">
                <a14:useLocalDpi xmlns:a14="http://schemas.microsoft.com/office/drawing/2010/main" val="0"/>
              </a:ext>
            </a:extLst>
          </a:blip>
          <a:srcRect l="34945" r="35296" b="4699"/>
          <a:stretch/>
        </p:blipFill>
        <p:spPr>
          <a:xfrm>
            <a:off x="4121503" y="687112"/>
            <a:ext cx="2505229" cy="5042874"/>
          </a:xfrm>
          <a:prstGeom prst="rect">
            <a:avLst/>
          </a:prstGeom>
        </p:spPr>
      </p:pic>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95786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5932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60094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93599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
        <p:nvSpPr>
          <p:cNvPr id="18" name="Oval 1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624784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07136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60983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03915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a:p>
            <a:pPr marL="900113" indent="-900113">
              <a:lnSpc>
                <a:spcPct val="150000"/>
              </a:lnSpc>
            </a:pPr>
            <a:endParaRPr lang="en-GB" sz="1400" dirty="0">
              <a:latin typeface="Gill Sans"/>
              <a:cs typeface="Gill Sans"/>
            </a:endParaRPr>
          </a:p>
          <a:p>
            <a:pPr>
              <a:lnSpc>
                <a:spcPct val="150000"/>
              </a:lnSpc>
            </a:pPr>
            <a:r>
              <a:rPr lang="en-GB" sz="1400" dirty="0" smtClean="0">
                <a:latin typeface="Gill Sans"/>
                <a:cs typeface="Gill Sans"/>
              </a:rPr>
              <a:t>Catchment </a:t>
            </a:r>
            <a:r>
              <a:rPr lang="en-GB" sz="1400" dirty="0">
                <a:latin typeface="Gill Sans"/>
                <a:cs typeface="Gill Sans"/>
              </a:rPr>
              <a:t>Analyser: calculating service/catchment </a:t>
            </a:r>
            <a:r>
              <a:rPr lang="en-GB" sz="1400" dirty="0" smtClean="0">
                <a:latin typeface="Gill Sans"/>
                <a:cs typeface="Gill Sans"/>
              </a:rPr>
              <a:t>areas from </a:t>
            </a:r>
            <a:r>
              <a:rPr lang="en-GB" sz="1400" dirty="0">
                <a:latin typeface="Gill Sans"/>
                <a:cs typeface="Gill Sans"/>
              </a:rPr>
              <a:t>different locations (e.g. public transport nodes</a:t>
            </a:r>
            <a:r>
              <a:rPr lang="en-GB" sz="1400" dirty="0" smtClean="0">
                <a:latin typeface="Gill Sans"/>
                <a:cs typeface="Gill Sans"/>
              </a:rPr>
              <a:t>)</a:t>
            </a:r>
            <a:r>
              <a:rPr lang="en-GB" sz="1400" dirty="0">
                <a:latin typeface="Gill Sans"/>
                <a:cs typeface="Gill Sans"/>
              </a:rPr>
              <a:t> </a:t>
            </a:r>
            <a:r>
              <a:rPr lang="en-GB" sz="1400" dirty="0" smtClean="0">
                <a:latin typeface="Gill Sans"/>
                <a:cs typeface="Gill Sans"/>
              </a:rPr>
              <a:t>along </a:t>
            </a:r>
            <a:r>
              <a:rPr lang="en-GB" sz="1400" dirty="0">
                <a:latin typeface="Gill Sans"/>
                <a:cs typeface="Gill Sans"/>
              </a:rPr>
              <a:t>the road centreline </a:t>
            </a:r>
            <a:r>
              <a:rPr lang="en-GB" sz="1400" dirty="0" smtClean="0">
                <a:latin typeface="Gill Sans"/>
                <a:cs typeface="Gill Sans"/>
              </a:rPr>
              <a:t>network.</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6106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3911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306033"/>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a:t>
            </a:r>
            <a:r>
              <a:rPr lang="en-GB" sz="1400" b="1" dirty="0" smtClean="0">
                <a:latin typeface="Gill Sans"/>
                <a:cs typeface="Gill Sans"/>
              </a:rPr>
              <a:t>results</a:t>
            </a:r>
          </a:p>
          <a:p>
            <a:pPr marL="900113" indent="-900113">
              <a:lnSpc>
                <a:spcPct val="150000"/>
              </a:lnSpc>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Gate Transformer: preparing pedestrian counts</a:t>
            </a:r>
          </a:p>
          <a:p>
            <a:pPr marL="900113" indent="-900113">
              <a:lnSpc>
                <a:spcPct val="150000"/>
              </a:lnSpc>
              <a:buFont typeface="Arial"/>
              <a:buChar char="•"/>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Connecting the centrality measures with pedestrian counts</a:t>
            </a:r>
          </a:p>
          <a:p>
            <a:pPr marL="900113" indent="-900113">
              <a:lnSpc>
                <a:spcPct val="150000"/>
              </a:lnSpc>
              <a:buFont typeface="Arial"/>
              <a:buChar char="•"/>
            </a:pPr>
            <a:endParaRPr lang="en-GB" sz="1400" dirty="0" smtClean="0">
              <a:latin typeface="Gill Sans"/>
              <a:cs typeface="Gill Sans"/>
            </a:endParaRPr>
          </a:p>
          <a:p>
            <a:pPr marL="900113" indent="-900113">
              <a:lnSpc>
                <a:spcPct val="150000"/>
              </a:lnSpc>
              <a:buFont typeface="Arial"/>
              <a:buChar char="•"/>
            </a:pPr>
            <a:r>
              <a:rPr lang="en-GB" sz="1400" dirty="0">
                <a:latin typeface="Gill Sans"/>
                <a:cs typeface="Gill Sans"/>
              </a:rPr>
              <a:t>Connecting the </a:t>
            </a:r>
            <a:r>
              <a:rPr lang="en-GB" sz="1400" dirty="0" smtClean="0">
                <a:latin typeface="Gill Sans"/>
                <a:cs typeface="Gill Sans"/>
              </a:rPr>
              <a:t>catchment </a:t>
            </a:r>
            <a:r>
              <a:rPr lang="en-GB" sz="1400" dirty="0">
                <a:latin typeface="Gill Sans"/>
                <a:cs typeface="Gill Sans"/>
              </a:rPr>
              <a:t>results with pedestrian </a:t>
            </a:r>
            <a:r>
              <a:rPr lang="en-GB" sz="1400" dirty="0" smtClean="0">
                <a:latin typeface="Gill Sans"/>
                <a:cs typeface="Gill Sans"/>
              </a:rPr>
              <a:t>counts</a:t>
            </a:r>
          </a:p>
          <a:p>
            <a:pPr marL="900113" indent="-900113">
              <a:lnSpc>
                <a:spcPct val="150000"/>
              </a:lnSpc>
              <a:buFont typeface="Arial"/>
              <a:buChar char="•"/>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Statistical analysis of two variables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0165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45842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22" name="Oval 21"/>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5608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629198"/>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a:t>
            </a:r>
            <a:r>
              <a:rPr lang="en-GB" sz="1400" b="1" dirty="0" smtClean="0">
                <a:latin typeface="Gill Sans"/>
                <a:cs typeface="Gill Sans"/>
              </a:rPr>
              <a:t>research</a:t>
            </a:r>
            <a:endParaRPr lang="en-GB" sz="1400" dirty="0" smtClean="0">
              <a:latin typeface="Gill Sans"/>
              <a:cs typeface="Gill Sans"/>
            </a:endParaRP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Road </a:t>
            </a:r>
            <a:r>
              <a:rPr lang="en-GB" sz="1400" dirty="0">
                <a:latin typeface="Gill Sans"/>
                <a:cs typeface="Gill Sans"/>
              </a:rPr>
              <a:t>centre lines: an approximation of segment maps</a:t>
            </a:r>
            <a:r>
              <a:rPr lang="en-GB" sz="1400" dirty="0" smtClean="0">
                <a:latin typeface="Gill Sans"/>
                <a:cs typeface="Gill Sans"/>
              </a:rPr>
              <a:t>?</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a:latin typeface="Gill Sans"/>
                <a:cs typeface="Gill Sans"/>
              </a:rPr>
              <a:t>Road centre lines: which model is more appropriate</a:t>
            </a:r>
            <a:r>
              <a:rPr lang="en-GB" sz="1400" dirty="0" smtClean="0">
                <a:latin typeface="Gill Sans"/>
                <a:cs typeface="Gill Sans"/>
              </a:rPr>
              <a:t>?</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Connecting and analysing other data layers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Analysis with R and other statistics packages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Open to questions from the participants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5" name="Oval 4"/>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an approximation of segment </a:t>
            </a:r>
            <a:r>
              <a:rPr lang="en-GB" sz="1400" b="1" dirty="0" smtClean="0">
                <a:latin typeface="Gill Sans"/>
                <a:cs typeface="Gill Sans"/>
              </a:rPr>
              <a:t>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2017-07-02 11.56.2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1088968"/>
            <a:ext cx="9000067" cy="5722026"/>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7303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t>
            </a:r>
            <a:r>
              <a:rPr lang="en-GB" sz="1400" b="1" dirty="0" smtClean="0">
                <a:latin typeface="Gill Sans"/>
                <a:cs typeface="Gill Sans"/>
              </a:rPr>
              <a:t>which model is more appropriate?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sp>
        <p:nvSpPr>
          <p:cNvPr id="2" name="Oval 1"/>
          <p:cNvSpPr/>
          <p:nvPr/>
        </p:nvSpPr>
        <p:spPr bwMode="auto">
          <a:xfrm>
            <a:off x="454817" y="44620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2017-07-02 11.56.3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134" y="1094352"/>
            <a:ext cx="8983133" cy="5711259"/>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8630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3767697"/>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759085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Space syntax theory and </a:t>
            </a:r>
            <a:r>
              <a:rPr lang="en-GB" sz="1400" b="1" dirty="0" smtClean="0">
                <a:latin typeface="Gill Sans"/>
                <a:cs typeface="Gill Sans"/>
              </a:rPr>
              <a:t>the </a:t>
            </a:r>
            <a:r>
              <a:rPr lang="en-GB" sz="1400" b="1" dirty="0">
                <a:latin typeface="Gill Sans"/>
                <a:cs typeface="Gill Sans"/>
              </a:rPr>
              <a:t>SST </a:t>
            </a:r>
            <a:r>
              <a:rPr lang="en-GB" sz="1400" b="1" dirty="0" smtClean="0">
                <a:latin typeface="Gill Sans"/>
                <a:cs typeface="Gill Sans"/>
              </a:rPr>
              <a:t>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relevant space syntax concepts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the SST project</a:t>
            </a:r>
            <a:endParaRPr lang="en-GB" sz="1400" dirty="0">
              <a:latin typeface="Gill Sans"/>
              <a:cs typeface="Gill Sans"/>
            </a:endParaRP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SST installation in QGIS and downloading the sample data set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20311992"/>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16268</TotalTime>
  <Words>2179</Words>
  <Application>Microsoft Macintosh PowerPoint</Application>
  <PresentationFormat>Custom</PresentationFormat>
  <Paragraphs>475</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471</cp:revision>
  <cp:lastPrinted>2015-10-13T08:50:12Z</cp:lastPrinted>
  <dcterms:created xsi:type="dcterms:W3CDTF">2007-05-22T11:40:12Z</dcterms:created>
  <dcterms:modified xsi:type="dcterms:W3CDTF">2017-07-02T14:10:06Z</dcterms:modified>
</cp:coreProperties>
</file>